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6" r:id="rId4"/>
    <p:sldId id="270" r:id="rId5"/>
    <p:sldId id="267" r:id="rId6"/>
    <p:sldId id="277" r:id="rId7"/>
    <p:sldId id="268" r:id="rId8"/>
    <p:sldId id="271" r:id="rId9"/>
    <p:sldId id="257" r:id="rId10"/>
    <p:sldId id="276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1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70" autoAdjust="0"/>
    <p:restoredTop sz="94660"/>
  </p:normalViewPr>
  <p:slideViewPr>
    <p:cSldViewPr snapToGrid="0">
      <p:cViewPr varScale="1">
        <p:scale>
          <a:sx n="90" d="100"/>
          <a:sy n="90" d="100"/>
        </p:scale>
        <p:origin x="-128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71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5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8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8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2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2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8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E23F3-933E-48A2-8595-2F75246F25D4}" type="datetimeFigureOut">
              <a:rPr lang="en-US" smtClean="0"/>
              <a:t>10/4/15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77EC7-A9BF-418F-9398-0B68D2B7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7" Type="http://schemas.openxmlformats.org/officeDocument/2006/relationships/image" Target="../media/image9.GIF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0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1"/>
          <a:stretch/>
        </p:blipFill>
        <p:spPr>
          <a:xfrm>
            <a:off x="8230102" y="-457200"/>
            <a:ext cx="5358898" cy="7595528"/>
          </a:xfrm>
          <a:prstGeom prst="rect">
            <a:avLst/>
          </a:prstGeom>
        </p:spPr>
      </p:pic>
      <p:sp>
        <p:nvSpPr>
          <p:cNvPr id="3" name="Flowchart: Document 4"/>
          <p:cNvSpPr/>
          <p:nvPr/>
        </p:nvSpPr>
        <p:spPr>
          <a:xfrm rot="5400000" flipV="1">
            <a:off x="1950254" y="-2608414"/>
            <a:ext cx="7329093" cy="123472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172"/>
              <a:gd name="connsiteX1" fmla="*/ 21600 w 21600"/>
              <a:gd name="connsiteY1" fmla="*/ 0 h 20172"/>
              <a:gd name="connsiteX2" fmla="*/ 21600 w 21600"/>
              <a:gd name="connsiteY2" fmla="*/ 17322 h 20172"/>
              <a:gd name="connsiteX3" fmla="*/ 0 w 21600"/>
              <a:gd name="connsiteY3" fmla="*/ 20172 h 20172"/>
              <a:gd name="connsiteX4" fmla="*/ 0 w 21600"/>
              <a:gd name="connsiteY4" fmla="*/ 0 h 20172"/>
              <a:gd name="connsiteX0" fmla="*/ 0 w 21600"/>
              <a:gd name="connsiteY0" fmla="*/ 0 h 23370"/>
              <a:gd name="connsiteX1" fmla="*/ 21600 w 21600"/>
              <a:gd name="connsiteY1" fmla="*/ 0 h 23370"/>
              <a:gd name="connsiteX2" fmla="*/ 21600 w 21600"/>
              <a:gd name="connsiteY2" fmla="*/ 17322 h 23370"/>
              <a:gd name="connsiteX3" fmla="*/ 312 w 21600"/>
              <a:gd name="connsiteY3" fmla="*/ 23370 h 23370"/>
              <a:gd name="connsiteX4" fmla="*/ 0 w 21600"/>
              <a:gd name="connsiteY4" fmla="*/ 0 h 23370"/>
              <a:gd name="connsiteX0" fmla="*/ 0 w 21600"/>
              <a:gd name="connsiteY0" fmla="*/ 0 h 23370"/>
              <a:gd name="connsiteX1" fmla="*/ 21600 w 21600"/>
              <a:gd name="connsiteY1" fmla="*/ 0 h 23370"/>
              <a:gd name="connsiteX2" fmla="*/ 21496 w 21600"/>
              <a:gd name="connsiteY2" fmla="*/ 17322 h 23370"/>
              <a:gd name="connsiteX3" fmla="*/ 312 w 21600"/>
              <a:gd name="connsiteY3" fmla="*/ 23370 h 23370"/>
              <a:gd name="connsiteX4" fmla="*/ 0 w 21600"/>
              <a:gd name="connsiteY4" fmla="*/ 0 h 23370"/>
              <a:gd name="connsiteX0" fmla="*/ 0 w 21600"/>
              <a:gd name="connsiteY0" fmla="*/ 0 h 23370"/>
              <a:gd name="connsiteX1" fmla="*/ 21600 w 21600"/>
              <a:gd name="connsiteY1" fmla="*/ 0 h 23370"/>
              <a:gd name="connsiteX2" fmla="*/ 21496 w 21600"/>
              <a:gd name="connsiteY2" fmla="*/ 17322 h 23370"/>
              <a:gd name="connsiteX3" fmla="*/ 312 w 21600"/>
              <a:gd name="connsiteY3" fmla="*/ 23370 h 23370"/>
              <a:gd name="connsiteX4" fmla="*/ 0 w 21600"/>
              <a:gd name="connsiteY4" fmla="*/ 0 h 23370"/>
              <a:gd name="connsiteX0" fmla="*/ 0 w 21600"/>
              <a:gd name="connsiteY0" fmla="*/ 0 h 28429"/>
              <a:gd name="connsiteX1" fmla="*/ 21600 w 21600"/>
              <a:gd name="connsiteY1" fmla="*/ 0 h 28429"/>
              <a:gd name="connsiteX2" fmla="*/ 21496 w 21600"/>
              <a:gd name="connsiteY2" fmla="*/ 17322 h 28429"/>
              <a:gd name="connsiteX3" fmla="*/ 232 w 21600"/>
              <a:gd name="connsiteY3" fmla="*/ 28429 h 28429"/>
              <a:gd name="connsiteX4" fmla="*/ 0 w 21600"/>
              <a:gd name="connsiteY4" fmla="*/ 0 h 28429"/>
              <a:gd name="connsiteX0" fmla="*/ 102 w 21702"/>
              <a:gd name="connsiteY0" fmla="*/ 0 h 28429"/>
              <a:gd name="connsiteX1" fmla="*/ 21702 w 21702"/>
              <a:gd name="connsiteY1" fmla="*/ 0 h 28429"/>
              <a:gd name="connsiteX2" fmla="*/ 21598 w 21702"/>
              <a:gd name="connsiteY2" fmla="*/ 17322 h 28429"/>
              <a:gd name="connsiteX3" fmla="*/ 15 w 21702"/>
              <a:gd name="connsiteY3" fmla="*/ 28429 h 28429"/>
              <a:gd name="connsiteX4" fmla="*/ 102 w 21702"/>
              <a:gd name="connsiteY4" fmla="*/ 0 h 28429"/>
              <a:gd name="connsiteX0" fmla="*/ 102 w 21702"/>
              <a:gd name="connsiteY0" fmla="*/ 0 h 28429"/>
              <a:gd name="connsiteX1" fmla="*/ 21702 w 21702"/>
              <a:gd name="connsiteY1" fmla="*/ 0 h 28429"/>
              <a:gd name="connsiteX2" fmla="*/ 21598 w 21702"/>
              <a:gd name="connsiteY2" fmla="*/ 17322 h 28429"/>
              <a:gd name="connsiteX3" fmla="*/ 15 w 21702"/>
              <a:gd name="connsiteY3" fmla="*/ 28429 h 28429"/>
              <a:gd name="connsiteX4" fmla="*/ 102 w 21702"/>
              <a:gd name="connsiteY4" fmla="*/ 0 h 28429"/>
              <a:gd name="connsiteX0" fmla="*/ 102 w 21702"/>
              <a:gd name="connsiteY0" fmla="*/ 0 h 28429"/>
              <a:gd name="connsiteX1" fmla="*/ 21702 w 21702"/>
              <a:gd name="connsiteY1" fmla="*/ 0 h 28429"/>
              <a:gd name="connsiteX2" fmla="*/ 21598 w 21702"/>
              <a:gd name="connsiteY2" fmla="*/ 17322 h 28429"/>
              <a:gd name="connsiteX3" fmla="*/ 15 w 21702"/>
              <a:gd name="connsiteY3" fmla="*/ 28429 h 28429"/>
              <a:gd name="connsiteX4" fmla="*/ 102 w 21702"/>
              <a:gd name="connsiteY4" fmla="*/ 0 h 28429"/>
              <a:gd name="connsiteX0" fmla="*/ 102 w 21702"/>
              <a:gd name="connsiteY0" fmla="*/ 0 h 28429"/>
              <a:gd name="connsiteX1" fmla="*/ 21702 w 21702"/>
              <a:gd name="connsiteY1" fmla="*/ 0 h 28429"/>
              <a:gd name="connsiteX2" fmla="*/ 21598 w 21702"/>
              <a:gd name="connsiteY2" fmla="*/ 17322 h 28429"/>
              <a:gd name="connsiteX3" fmla="*/ 15 w 21702"/>
              <a:gd name="connsiteY3" fmla="*/ 28429 h 28429"/>
              <a:gd name="connsiteX4" fmla="*/ 102 w 21702"/>
              <a:gd name="connsiteY4" fmla="*/ 0 h 28429"/>
              <a:gd name="connsiteX0" fmla="*/ 102 w 21842"/>
              <a:gd name="connsiteY0" fmla="*/ 0 h 28429"/>
              <a:gd name="connsiteX1" fmla="*/ 21702 w 21842"/>
              <a:gd name="connsiteY1" fmla="*/ 0 h 28429"/>
              <a:gd name="connsiteX2" fmla="*/ 21838 w 21842"/>
              <a:gd name="connsiteY2" fmla="*/ 14014 h 28429"/>
              <a:gd name="connsiteX3" fmla="*/ 15 w 21842"/>
              <a:gd name="connsiteY3" fmla="*/ 28429 h 28429"/>
              <a:gd name="connsiteX4" fmla="*/ 102 w 21842"/>
              <a:gd name="connsiteY4" fmla="*/ 0 h 28429"/>
              <a:gd name="connsiteX0" fmla="*/ 102 w 21703"/>
              <a:gd name="connsiteY0" fmla="*/ 0 h 28429"/>
              <a:gd name="connsiteX1" fmla="*/ 21702 w 21703"/>
              <a:gd name="connsiteY1" fmla="*/ 0 h 28429"/>
              <a:gd name="connsiteX2" fmla="*/ 21692 w 21703"/>
              <a:gd name="connsiteY2" fmla="*/ 10097 h 28429"/>
              <a:gd name="connsiteX3" fmla="*/ 15 w 21703"/>
              <a:gd name="connsiteY3" fmla="*/ 28429 h 28429"/>
              <a:gd name="connsiteX4" fmla="*/ 102 w 21703"/>
              <a:gd name="connsiteY4" fmla="*/ 0 h 28429"/>
              <a:gd name="connsiteX0" fmla="*/ 102 w 21703"/>
              <a:gd name="connsiteY0" fmla="*/ 0 h 28429"/>
              <a:gd name="connsiteX1" fmla="*/ 21702 w 21703"/>
              <a:gd name="connsiteY1" fmla="*/ 0 h 28429"/>
              <a:gd name="connsiteX2" fmla="*/ 21692 w 21703"/>
              <a:gd name="connsiteY2" fmla="*/ 10097 h 28429"/>
              <a:gd name="connsiteX3" fmla="*/ 15 w 21703"/>
              <a:gd name="connsiteY3" fmla="*/ 28429 h 28429"/>
              <a:gd name="connsiteX4" fmla="*/ 102 w 21703"/>
              <a:gd name="connsiteY4" fmla="*/ 0 h 28429"/>
              <a:gd name="connsiteX0" fmla="*/ 0 w 21601"/>
              <a:gd name="connsiteY0" fmla="*/ 0 h 24868"/>
              <a:gd name="connsiteX1" fmla="*/ 21600 w 21601"/>
              <a:gd name="connsiteY1" fmla="*/ 0 h 24868"/>
              <a:gd name="connsiteX2" fmla="*/ 21590 w 21601"/>
              <a:gd name="connsiteY2" fmla="*/ 10097 h 24868"/>
              <a:gd name="connsiteX3" fmla="*/ 205 w 21601"/>
              <a:gd name="connsiteY3" fmla="*/ 24868 h 24868"/>
              <a:gd name="connsiteX4" fmla="*/ 0 w 21601"/>
              <a:gd name="connsiteY4" fmla="*/ 0 h 24868"/>
              <a:gd name="connsiteX0" fmla="*/ 0 w 21601"/>
              <a:gd name="connsiteY0" fmla="*/ 0 h 24868"/>
              <a:gd name="connsiteX1" fmla="*/ 21600 w 21601"/>
              <a:gd name="connsiteY1" fmla="*/ 0 h 24868"/>
              <a:gd name="connsiteX2" fmla="*/ 21590 w 21601"/>
              <a:gd name="connsiteY2" fmla="*/ 10097 h 24868"/>
              <a:gd name="connsiteX3" fmla="*/ 205 w 21601"/>
              <a:gd name="connsiteY3" fmla="*/ 24868 h 24868"/>
              <a:gd name="connsiteX4" fmla="*/ 0 w 21601"/>
              <a:gd name="connsiteY4" fmla="*/ 0 h 24868"/>
              <a:gd name="connsiteX0" fmla="*/ 9 w 21610"/>
              <a:gd name="connsiteY0" fmla="*/ 0 h 21963"/>
              <a:gd name="connsiteX1" fmla="*/ 21609 w 21610"/>
              <a:gd name="connsiteY1" fmla="*/ 0 h 21963"/>
              <a:gd name="connsiteX2" fmla="*/ 21599 w 21610"/>
              <a:gd name="connsiteY2" fmla="*/ 10097 h 21963"/>
              <a:gd name="connsiteX3" fmla="*/ 23 w 21610"/>
              <a:gd name="connsiteY3" fmla="*/ 21963 h 21963"/>
              <a:gd name="connsiteX4" fmla="*/ 9 w 21610"/>
              <a:gd name="connsiteY4" fmla="*/ 0 h 21963"/>
              <a:gd name="connsiteX0" fmla="*/ 9 w 21610"/>
              <a:gd name="connsiteY0" fmla="*/ 0 h 22441"/>
              <a:gd name="connsiteX1" fmla="*/ 21609 w 21610"/>
              <a:gd name="connsiteY1" fmla="*/ 0 h 22441"/>
              <a:gd name="connsiteX2" fmla="*/ 21599 w 21610"/>
              <a:gd name="connsiteY2" fmla="*/ 10097 h 22441"/>
              <a:gd name="connsiteX3" fmla="*/ 23 w 21610"/>
              <a:gd name="connsiteY3" fmla="*/ 21963 h 22441"/>
              <a:gd name="connsiteX4" fmla="*/ 9 w 21610"/>
              <a:gd name="connsiteY4" fmla="*/ 0 h 22441"/>
              <a:gd name="connsiteX0" fmla="*/ 9 w 21970"/>
              <a:gd name="connsiteY0" fmla="*/ 0 h 22903"/>
              <a:gd name="connsiteX1" fmla="*/ 21609 w 21970"/>
              <a:gd name="connsiteY1" fmla="*/ 0 h 22903"/>
              <a:gd name="connsiteX2" fmla="*/ 21968 w 21970"/>
              <a:gd name="connsiteY2" fmla="*/ 18633 h 22903"/>
              <a:gd name="connsiteX3" fmla="*/ 23 w 21970"/>
              <a:gd name="connsiteY3" fmla="*/ 21963 h 22903"/>
              <a:gd name="connsiteX4" fmla="*/ 9 w 21970"/>
              <a:gd name="connsiteY4" fmla="*/ 0 h 22903"/>
              <a:gd name="connsiteX0" fmla="*/ 9 w 21609"/>
              <a:gd name="connsiteY0" fmla="*/ 0 h 22903"/>
              <a:gd name="connsiteX1" fmla="*/ 21609 w 21609"/>
              <a:gd name="connsiteY1" fmla="*/ 0 h 22903"/>
              <a:gd name="connsiteX2" fmla="*/ 21340 w 21609"/>
              <a:gd name="connsiteY2" fmla="*/ 18633 h 22903"/>
              <a:gd name="connsiteX3" fmla="*/ 23 w 21609"/>
              <a:gd name="connsiteY3" fmla="*/ 21963 h 22903"/>
              <a:gd name="connsiteX4" fmla="*/ 9 w 21609"/>
              <a:gd name="connsiteY4" fmla="*/ 0 h 22903"/>
              <a:gd name="connsiteX0" fmla="*/ 9 w 21609"/>
              <a:gd name="connsiteY0" fmla="*/ 0 h 22203"/>
              <a:gd name="connsiteX1" fmla="*/ 21609 w 21609"/>
              <a:gd name="connsiteY1" fmla="*/ 0 h 22203"/>
              <a:gd name="connsiteX2" fmla="*/ 21340 w 21609"/>
              <a:gd name="connsiteY2" fmla="*/ 18633 h 22203"/>
              <a:gd name="connsiteX3" fmla="*/ 23 w 21609"/>
              <a:gd name="connsiteY3" fmla="*/ 21963 h 22203"/>
              <a:gd name="connsiteX4" fmla="*/ 9 w 21609"/>
              <a:gd name="connsiteY4" fmla="*/ 0 h 2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9" h="22203">
                <a:moveTo>
                  <a:pt x="9" y="0"/>
                </a:moveTo>
                <a:lnTo>
                  <a:pt x="21609" y="0"/>
                </a:lnTo>
                <a:cubicBezTo>
                  <a:pt x="21574" y="5774"/>
                  <a:pt x="21375" y="12859"/>
                  <a:pt x="21340" y="18633"/>
                </a:cubicBezTo>
                <a:cubicBezTo>
                  <a:pt x="16509" y="18720"/>
                  <a:pt x="11596" y="23287"/>
                  <a:pt x="23" y="21963"/>
                </a:cubicBezTo>
                <a:cubicBezTo>
                  <a:pt x="-54" y="12487"/>
                  <a:pt x="86" y="9476"/>
                  <a:pt x="9" y="0"/>
                </a:cubicBezTo>
                <a:close/>
              </a:path>
            </a:pathLst>
          </a:custGeom>
          <a:solidFill>
            <a:srgbClr val="E84A10"/>
          </a:solidFill>
          <a:ln>
            <a:noFill/>
          </a:ln>
          <a:effectLst>
            <a:outerShdw blurRad="889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Document 4"/>
          <p:cNvSpPr/>
          <p:nvPr/>
        </p:nvSpPr>
        <p:spPr>
          <a:xfrm rot="5400000" flipV="1">
            <a:off x="1615187" y="-2620093"/>
            <a:ext cx="7489181" cy="1237055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172"/>
              <a:gd name="connsiteX1" fmla="*/ 21600 w 21600"/>
              <a:gd name="connsiteY1" fmla="*/ 0 h 20172"/>
              <a:gd name="connsiteX2" fmla="*/ 21600 w 21600"/>
              <a:gd name="connsiteY2" fmla="*/ 17322 h 20172"/>
              <a:gd name="connsiteX3" fmla="*/ 0 w 21600"/>
              <a:gd name="connsiteY3" fmla="*/ 20172 h 20172"/>
              <a:gd name="connsiteX4" fmla="*/ 0 w 21600"/>
              <a:gd name="connsiteY4" fmla="*/ 0 h 20172"/>
              <a:gd name="connsiteX0" fmla="*/ 0 w 21600"/>
              <a:gd name="connsiteY0" fmla="*/ 0 h 23370"/>
              <a:gd name="connsiteX1" fmla="*/ 21600 w 21600"/>
              <a:gd name="connsiteY1" fmla="*/ 0 h 23370"/>
              <a:gd name="connsiteX2" fmla="*/ 21600 w 21600"/>
              <a:gd name="connsiteY2" fmla="*/ 17322 h 23370"/>
              <a:gd name="connsiteX3" fmla="*/ 312 w 21600"/>
              <a:gd name="connsiteY3" fmla="*/ 23370 h 23370"/>
              <a:gd name="connsiteX4" fmla="*/ 0 w 21600"/>
              <a:gd name="connsiteY4" fmla="*/ 0 h 23370"/>
              <a:gd name="connsiteX0" fmla="*/ 0 w 21600"/>
              <a:gd name="connsiteY0" fmla="*/ 0 h 23370"/>
              <a:gd name="connsiteX1" fmla="*/ 21600 w 21600"/>
              <a:gd name="connsiteY1" fmla="*/ 0 h 23370"/>
              <a:gd name="connsiteX2" fmla="*/ 21496 w 21600"/>
              <a:gd name="connsiteY2" fmla="*/ 17322 h 23370"/>
              <a:gd name="connsiteX3" fmla="*/ 312 w 21600"/>
              <a:gd name="connsiteY3" fmla="*/ 23370 h 23370"/>
              <a:gd name="connsiteX4" fmla="*/ 0 w 21600"/>
              <a:gd name="connsiteY4" fmla="*/ 0 h 23370"/>
              <a:gd name="connsiteX0" fmla="*/ 0 w 21600"/>
              <a:gd name="connsiteY0" fmla="*/ 0 h 23370"/>
              <a:gd name="connsiteX1" fmla="*/ 21600 w 21600"/>
              <a:gd name="connsiteY1" fmla="*/ 0 h 23370"/>
              <a:gd name="connsiteX2" fmla="*/ 21496 w 21600"/>
              <a:gd name="connsiteY2" fmla="*/ 17322 h 23370"/>
              <a:gd name="connsiteX3" fmla="*/ 312 w 21600"/>
              <a:gd name="connsiteY3" fmla="*/ 23370 h 23370"/>
              <a:gd name="connsiteX4" fmla="*/ 0 w 21600"/>
              <a:gd name="connsiteY4" fmla="*/ 0 h 23370"/>
              <a:gd name="connsiteX0" fmla="*/ 0 w 21600"/>
              <a:gd name="connsiteY0" fmla="*/ 0 h 28429"/>
              <a:gd name="connsiteX1" fmla="*/ 21600 w 21600"/>
              <a:gd name="connsiteY1" fmla="*/ 0 h 28429"/>
              <a:gd name="connsiteX2" fmla="*/ 21496 w 21600"/>
              <a:gd name="connsiteY2" fmla="*/ 17322 h 28429"/>
              <a:gd name="connsiteX3" fmla="*/ 232 w 21600"/>
              <a:gd name="connsiteY3" fmla="*/ 28429 h 28429"/>
              <a:gd name="connsiteX4" fmla="*/ 0 w 21600"/>
              <a:gd name="connsiteY4" fmla="*/ 0 h 28429"/>
              <a:gd name="connsiteX0" fmla="*/ 102 w 21702"/>
              <a:gd name="connsiteY0" fmla="*/ 0 h 28429"/>
              <a:gd name="connsiteX1" fmla="*/ 21702 w 21702"/>
              <a:gd name="connsiteY1" fmla="*/ 0 h 28429"/>
              <a:gd name="connsiteX2" fmla="*/ 21598 w 21702"/>
              <a:gd name="connsiteY2" fmla="*/ 17322 h 28429"/>
              <a:gd name="connsiteX3" fmla="*/ 15 w 21702"/>
              <a:gd name="connsiteY3" fmla="*/ 28429 h 28429"/>
              <a:gd name="connsiteX4" fmla="*/ 102 w 21702"/>
              <a:gd name="connsiteY4" fmla="*/ 0 h 28429"/>
              <a:gd name="connsiteX0" fmla="*/ 102 w 21702"/>
              <a:gd name="connsiteY0" fmla="*/ 0 h 28429"/>
              <a:gd name="connsiteX1" fmla="*/ 21702 w 21702"/>
              <a:gd name="connsiteY1" fmla="*/ 0 h 28429"/>
              <a:gd name="connsiteX2" fmla="*/ 21598 w 21702"/>
              <a:gd name="connsiteY2" fmla="*/ 17322 h 28429"/>
              <a:gd name="connsiteX3" fmla="*/ 15 w 21702"/>
              <a:gd name="connsiteY3" fmla="*/ 28429 h 28429"/>
              <a:gd name="connsiteX4" fmla="*/ 102 w 21702"/>
              <a:gd name="connsiteY4" fmla="*/ 0 h 28429"/>
              <a:gd name="connsiteX0" fmla="*/ 102 w 21702"/>
              <a:gd name="connsiteY0" fmla="*/ 0 h 28429"/>
              <a:gd name="connsiteX1" fmla="*/ 21702 w 21702"/>
              <a:gd name="connsiteY1" fmla="*/ 0 h 28429"/>
              <a:gd name="connsiteX2" fmla="*/ 21598 w 21702"/>
              <a:gd name="connsiteY2" fmla="*/ 17322 h 28429"/>
              <a:gd name="connsiteX3" fmla="*/ 15 w 21702"/>
              <a:gd name="connsiteY3" fmla="*/ 28429 h 28429"/>
              <a:gd name="connsiteX4" fmla="*/ 102 w 21702"/>
              <a:gd name="connsiteY4" fmla="*/ 0 h 28429"/>
              <a:gd name="connsiteX0" fmla="*/ 102 w 21702"/>
              <a:gd name="connsiteY0" fmla="*/ 0 h 28429"/>
              <a:gd name="connsiteX1" fmla="*/ 21702 w 21702"/>
              <a:gd name="connsiteY1" fmla="*/ 0 h 28429"/>
              <a:gd name="connsiteX2" fmla="*/ 21598 w 21702"/>
              <a:gd name="connsiteY2" fmla="*/ 17322 h 28429"/>
              <a:gd name="connsiteX3" fmla="*/ 15 w 21702"/>
              <a:gd name="connsiteY3" fmla="*/ 28429 h 28429"/>
              <a:gd name="connsiteX4" fmla="*/ 102 w 21702"/>
              <a:gd name="connsiteY4" fmla="*/ 0 h 28429"/>
              <a:gd name="connsiteX0" fmla="*/ 102 w 21842"/>
              <a:gd name="connsiteY0" fmla="*/ 0 h 28429"/>
              <a:gd name="connsiteX1" fmla="*/ 21702 w 21842"/>
              <a:gd name="connsiteY1" fmla="*/ 0 h 28429"/>
              <a:gd name="connsiteX2" fmla="*/ 21838 w 21842"/>
              <a:gd name="connsiteY2" fmla="*/ 14014 h 28429"/>
              <a:gd name="connsiteX3" fmla="*/ 15 w 21842"/>
              <a:gd name="connsiteY3" fmla="*/ 28429 h 28429"/>
              <a:gd name="connsiteX4" fmla="*/ 102 w 21842"/>
              <a:gd name="connsiteY4" fmla="*/ 0 h 28429"/>
              <a:gd name="connsiteX0" fmla="*/ 102 w 21703"/>
              <a:gd name="connsiteY0" fmla="*/ 0 h 28429"/>
              <a:gd name="connsiteX1" fmla="*/ 21702 w 21703"/>
              <a:gd name="connsiteY1" fmla="*/ 0 h 28429"/>
              <a:gd name="connsiteX2" fmla="*/ 21692 w 21703"/>
              <a:gd name="connsiteY2" fmla="*/ 10097 h 28429"/>
              <a:gd name="connsiteX3" fmla="*/ 15 w 21703"/>
              <a:gd name="connsiteY3" fmla="*/ 28429 h 28429"/>
              <a:gd name="connsiteX4" fmla="*/ 102 w 21703"/>
              <a:gd name="connsiteY4" fmla="*/ 0 h 28429"/>
              <a:gd name="connsiteX0" fmla="*/ 102 w 21703"/>
              <a:gd name="connsiteY0" fmla="*/ 0 h 28429"/>
              <a:gd name="connsiteX1" fmla="*/ 21702 w 21703"/>
              <a:gd name="connsiteY1" fmla="*/ 0 h 28429"/>
              <a:gd name="connsiteX2" fmla="*/ 21692 w 21703"/>
              <a:gd name="connsiteY2" fmla="*/ 10097 h 28429"/>
              <a:gd name="connsiteX3" fmla="*/ 15 w 21703"/>
              <a:gd name="connsiteY3" fmla="*/ 28429 h 28429"/>
              <a:gd name="connsiteX4" fmla="*/ 102 w 21703"/>
              <a:gd name="connsiteY4" fmla="*/ 0 h 28429"/>
              <a:gd name="connsiteX0" fmla="*/ 0 w 21601"/>
              <a:gd name="connsiteY0" fmla="*/ 0 h 24868"/>
              <a:gd name="connsiteX1" fmla="*/ 21600 w 21601"/>
              <a:gd name="connsiteY1" fmla="*/ 0 h 24868"/>
              <a:gd name="connsiteX2" fmla="*/ 21590 w 21601"/>
              <a:gd name="connsiteY2" fmla="*/ 10097 h 24868"/>
              <a:gd name="connsiteX3" fmla="*/ 205 w 21601"/>
              <a:gd name="connsiteY3" fmla="*/ 24868 h 24868"/>
              <a:gd name="connsiteX4" fmla="*/ 0 w 21601"/>
              <a:gd name="connsiteY4" fmla="*/ 0 h 24868"/>
              <a:gd name="connsiteX0" fmla="*/ 0 w 21601"/>
              <a:gd name="connsiteY0" fmla="*/ 0 h 24868"/>
              <a:gd name="connsiteX1" fmla="*/ 21600 w 21601"/>
              <a:gd name="connsiteY1" fmla="*/ 0 h 24868"/>
              <a:gd name="connsiteX2" fmla="*/ 21590 w 21601"/>
              <a:gd name="connsiteY2" fmla="*/ 10097 h 24868"/>
              <a:gd name="connsiteX3" fmla="*/ 205 w 21601"/>
              <a:gd name="connsiteY3" fmla="*/ 24868 h 24868"/>
              <a:gd name="connsiteX4" fmla="*/ 0 w 21601"/>
              <a:gd name="connsiteY4" fmla="*/ 0 h 24868"/>
              <a:gd name="connsiteX0" fmla="*/ 9 w 21610"/>
              <a:gd name="connsiteY0" fmla="*/ 0 h 21963"/>
              <a:gd name="connsiteX1" fmla="*/ 21609 w 21610"/>
              <a:gd name="connsiteY1" fmla="*/ 0 h 21963"/>
              <a:gd name="connsiteX2" fmla="*/ 21599 w 21610"/>
              <a:gd name="connsiteY2" fmla="*/ 10097 h 21963"/>
              <a:gd name="connsiteX3" fmla="*/ 23 w 21610"/>
              <a:gd name="connsiteY3" fmla="*/ 21963 h 21963"/>
              <a:gd name="connsiteX4" fmla="*/ 9 w 21610"/>
              <a:gd name="connsiteY4" fmla="*/ 0 h 21963"/>
              <a:gd name="connsiteX0" fmla="*/ 9 w 21610"/>
              <a:gd name="connsiteY0" fmla="*/ 0 h 22441"/>
              <a:gd name="connsiteX1" fmla="*/ 21609 w 21610"/>
              <a:gd name="connsiteY1" fmla="*/ 0 h 22441"/>
              <a:gd name="connsiteX2" fmla="*/ 21599 w 21610"/>
              <a:gd name="connsiteY2" fmla="*/ 10097 h 22441"/>
              <a:gd name="connsiteX3" fmla="*/ 23 w 21610"/>
              <a:gd name="connsiteY3" fmla="*/ 21963 h 22441"/>
              <a:gd name="connsiteX4" fmla="*/ 9 w 21610"/>
              <a:gd name="connsiteY4" fmla="*/ 0 h 22441"/>
              <a:gd name="connsiteX0" fmla="*/ 9 w 21970"/>
              <a:gd name="connsiteY0" fmla="*/ 0 h 22903"/>
              <a:gd name="connsiteX1" fmla="*/ 21609 w 21970"/>
              <a:gd name="connsiteY1" fmla="*/ 0 h 22903"/>
              <a:gd name="connsiteX2" fmla="*/ 21968 w 21970"/>
              <a:gd name="connsiteY2" fmla="*/ 18633 h 22903"/>
              <a:gd name="connsiteX3" fmla="*/ 23 w 21970"/>
              <a:gd name="connsiteY3" fmla="*/ 21963 h 22903"/>
              <a:gd name="connsiteX4" fmla="*/ 9 w 21970"/>
              <a:gd name="connsiteY4" fmla="*/ 0 h 22903"/>
              <a:gd name="connsiteX0" fmla="*/ 9 w 21609"/>
              <a:gd name="connsiteY0" fmla="*/ 0 h 22903"/>
              <a:gd name="connsiteX1" fmla="*/ 21609 w 21609"/>
              <a:gd name="connsiteY1" fmla="*/ 0 h 22903"/>
              <a:gd name="connsiteX2" fmla="*/ 21340 w 21609"/>
              <a:gd name="connsiteY2" fmla="*/ 18633 h 22903"/>
              <a:gd name="connsiteX3" fmla="*/ 23 w 21609"/>
              <a:gd name="connsiteY3" fmla="*/ 21963 h 22903"/>
              <a:gd name="connsiteX4" fmla="*/ 9 w 21609"/>
              <a:gd name="connsiteY4" fmla="*/ 0 h 22903"/>
              <a:gd name="connsiteX0" fmla="*/ 9 w 21609"/>
              <a:gd name="connsiteY0" fmla="*/ 0 h 22203"/>
              <a:gd name="connsiteX1" fmla="*/ 21609 w 21609"/>
              <a:gd name="connsiteY1" fmla="*/ 0 h 22203"/>
              <a:gd name="connsiteX2" fmla="*/ 21340 w 21609"/>
              <a:gd name="connsiteY2" fmla="*/ 18633 h 22203"/>
              <a:gd name="connsiteX3" fmla="*/ 23 w 21609"/>
              <a:gd name="connsiteY3" fmla="*/ 21963 h 22203"/>
              <a:gd name="connsiteX4" fmla="*/ 9 w 21609"/>
              <a:gd name="connsiteY4" fmla="*/ 0 h 22203"/>
              <a:gd name="connsiteX0" fmla="*/ 149 w 21749"/>
              <a:gd name="connsiteY0" fmla="*/ 0 h 22400"/>
              <a:gd name="connsiteX1" fmla="*/ 21749 w 21749"/>
              <a:gd name="connsiteY1" fmla="*/ 0 h 22400"/>
              <a:gd name="connsiteX2" fmla="*/ 21480 w 21749"/>
              <a:gd name="connsiteY2" fmla="*/ 18633 h 22400"/>
              <a:gd name="connsiteX3" fmla="*/ 13 w 21749"/>
              <a:gd name="connsiteY3" fmla="*/ 22169 h 22400"/>
              <a:gd name="connsiteX4" fmla="*/ 149 w 21749"/>
              <a:gd name="connsiteY4" fmla="*/ 0 h 22400"/>
              <a:gd name="connsiteX0" fmla="*/ 149 w 21749"/>
              <a:gd name="connsiteY0" fmla="*/ 0 h 22259"/>
              <a:gd name="connsiteX1" fmla="*/ 21749 w 21749"/>
              <a:gd name="connsiteY1" fmla="*/ 0 h 22259"/>
              <a:gd name="connsiteX2" fmla="*/ 21480 w 21749"/>
              <a:gd name="connsiteY2" fmla="*/ 18633 h 22259"/>
              <a:gd name="connsiteX3" fmla="*/ 13 w 21749"/>
              <a:gd name="connsiteY3" fmla="*/ 22169 h 22259"/>
              <a:gd name="connsiteX4" fmla="*/ 149 w 21749"/>
              <a:gd name="connsiteY4" fmla="*/ 0 h 22259"/>
              <a:gd name="connsiteX0" fmla="*/ 149 w 22081"/>
              <a:gd name="connsiteY0" fmla="*/ 0 h 22245"/>
              <a:gd name="connsiteX1" fmla="*/ 21749 w 22081"/>
              <a:gd name="connsiteY1" fmla="*/ 0 h 22245"/>
              <a:gd name="connsiteX2" fmla="*/ 22079 w 22081"/>
              <a:gd name="connsiteY2" fmla="*/ 17811 h 22245"/>
              <a:gd name="connsiteX3" fmla="*/ 13 w 22081"/>
              <a:gd name="connsiteY3" fmla="*/ 22169 h 22245"/>
              <a:gd name="connsiteX4" fmla="*/ 149 w 22081"/>
              <a:gd name="connsiteY4" fmla="*/ 0 h 22245"/>
              <a:gd name="connsiteX0" fmla="*/ 149 w 22081"/>
              <a:gd name="connsiteY0" fmla="*/ 0 h 22245"/>
              <a:gd name="connsiteX1" fmla="*/ 21749 w 22081"/>
              <a:gd name="connsiteY1" fmla="*/ 0 h 22245"/>
              <a:gd name="connsiteX2" fmla="*/ 22079 w 22081"/>
              <a:gd name="connsiteY2" fmla="*/ 17811 h 22245"/>
              <a:gd name="connsiteX3" fmla="*/ 13 w 22081"/>
              <a:gd name="connsiteY3" fmla="*/ 22169 h 22245"/>
              <a:gd name="connsiteX4" fmla="*/ 149 w 22081"/>
              <a:gd name="connsiteY4" fmla="*/ 0 h 2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" h="22245">
                <a:moveTo>
                  <a:pt x="149" y="0"/>
                </a:moveTo>
                <a:lnTo>
                  <a:pt x="21749" y="0"/>
                </a:lnTo>
                <a:cubicBezTo>
                  <a:pt x="21714" y="5774"/>
                  <a:pt x="22114" y="12037"/>
                  <a:pt x="22079" y="17811"/>
                </a:cubicBezTo>
                <a:cubicBezTo>
                  <a:pt x="19195" y="17875"/>
                  <a:pt x="11661" y="22922"/>
                  <a:pt x="13" y="22169"/>
                </a:cubicBezTo>
                <a:cubicBezTo>
                  <a:pt x="-64" y="12693"/>
                  <a:pt x="226" y="9476"/>
                  <a:pt x="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easier to use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88" y="149290"/>
            <a:ext cx="2909009" cy="11181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90404" y="1260425"/>
            <a:ext cx="25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w Cen MT" panose="020B0602020104020603" pitchFamily="34" charset="0"/>
              </a:rPr>
              <a:t>Pier 15: Breaking Good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599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rgbClr val="FF0000"/>
                </a:solidFill>
              </a:rPr>
              <a:t>Pier 15:</a:t>
            </a:r>
            <a:endParaRPr lang="en-US" sz="8000" dirty="0" smtClean="0">
              <a:solidFill>
                <a:srgbClr val="FF0000"/>
              </a:solidFill>
            </a:endParaRPr>
          </a:p>
          <a:p>
            <a:r>
              <a:rPr lang="en-US" sz="8000" dirty="0" smtClean="0">
                <a:solidFill>
                  <a:srgbClr val="FF0000"/>
                </a:solidFill>
              </a:rPr>
              <a:t>Breaking </a:t>
            </a:r>
            <a:r>
              <a:rPr lang="en-US" sz="8000" dirty="0" smtClean="0">
                <a:solidFill>
                  <a:srgbClr val="FF0000"/>
                </a:solidFill>
              </a:rPr>
              <a:t>Good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31376" y="337500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Combating the growing problem of counterfeit drugs</a:t>
            </a:r>
            <a:endParaRPr lang="en-US" dirty="0"/>
          </a:p>
        </p:txBody>
      </p:sp>
      <p:pic>
        <p:nvPicPr>
          <p:cNvPr id="9" name="Picture 8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6" y="4475650"/>
            <a:ext cx="8146383" cy="7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0.04935 0.0007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1" animBg="1"/>
      <p:bldP spid="5" grpId="2" animBg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71"/>
            <a:ext cx="12332210" cy="69128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12800" y="152400"/>
            <a:ext cx="7955086" cy="1407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 smtClean="0">
                <a:solidFill>
                  <a:srgbClr val="FF0000"/>
                </a:solidFill>
              </a:rPr>
              <a:t>Blockchain</a:t>
            </a:r>
            <a:r>
              <a:rPr lang="en-US" sz="4800" dirty="0" smtClean="0">
                <a:solidFill>
                  <a:srgbClr val="FF0000"/>
                </a:solidFill>
              </a:rPr>
              <a:t>-based verification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0533" y="1955800"/>
            <a:ext cx="7518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Unbreakable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“Trustless”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Transparent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Powered by the “Authenticity” that fuels </a:t>
            </a:r>
            <a:r>
              <a:rPr lang="en-US" sz="2400" dirty="0" err="1" smtClean="0"/>
              <a:t>Bitcoins</a:t>
            </a:r>
            <a:endParaRPr lang="en-US" sz="2400" dirty="0" smtClean="0"/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Forces accountability at every point in the supply chain</a:t>
            </a:r>
            <a:endParaRPr lang="en-US" sz="2400" dirty="0"/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Inherently incentivized crowdsourcing model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9085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-0.04935 0.00069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10" y="0"/>
            <a:ext cx="12332210" cy="691286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058332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rgbClr val="FF0000"/>
                </a:solidFill>
              </a:rPr>
              <a:t>1 + 2 =</a:t>
            </a:r>
            <a:endParaRPr lang="en-US" sz="8000" dirty="0" smtClean="0">
              <a:solidFill>
                <a:srgbClr val="FF0000"/>
              </a:solidFill>
            </a:endParaRPr>
          </a:p>
          <a:p>
            <a:r>
              <a:rPr lang="en-US" sz="8000" dirty="0" smtClean="0">
                <a:solidFill>
                  <a:srgbClr val="FF0000"/>
                </a:solidFill>
              </a:rPr>
              <a:t>Solution 3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058332" y="3602038"/>
            <a:ext cx="758613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 tool to aggregate global data on incidences of counterfeiting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04935 0.0007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10" y="0"/>
            <a:ext cx="12332210" cy="69128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12800" y="152400"/>
            <a:ext cx="7955086" cy="1407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</a:rPr>
              <a:t>A more holistic approach to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0532" y="1757834"/>
            <a:ext cx="8576735" cy="4047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 smtClean="0">
                <a:solidFill>
                  <a:srgbClr val="FF0000"/>
                </a:solidFill>
              </a:rPr>
              <a:t>Target users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Consumers, </a:t>
            </a:r>
            <a:r>
              <a:rPr lang="en-US" sz="2400" dirty="0"/>
              <a:t>national regulatory authorities, </a:t>
            </a:r>
            <a:r>
              <a:rPr lang="en-US" sz="2400" dirty="0" smtClean="0"/>
              <a:t>suppliers, and policymakers</a:t>
            </a:r>
          </a:p>
          <a:p>
            <a:pPr>
              <a:spcAft>
                <a:spcPts val="600"/>
              </a:spcAft>
            </a:pPr>
            <a:r>
              <a:rPr lang="en-US" sz="3200" dirty="0" smtClean="0">
                <a:solidFill>
                  <a:srgbClr val="FF0000"/>
                </a:solidFill>
              </a:rPr>
              <a:t>Key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Multiple-source </a:t>
            </a:r>
            <a:r>
              <a:rPr lang="en-US" b="1" dirty="0"/>
              <a:t>global counterfeit drug surveillance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Automated </a:t>
            </a:r>
            <a:r>
              <a:rPr lang="en-US" dirty="0"/>
              <a:t>aggregation of pass/fail data from two verified sources - chemical analysis (Solution 1) and </a:t>
            </a:r>
            <a:r>
              <a:rPr lang="en-US" dirty="0" err="1"/>
              <a:t>blockchain</a:t>
            </a:r>
            <a:r>
              <a:rPr lang="en-US" dirty="0"/>
              <a:t> verification system (Solution 2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 collects </a:t>
            </a:r>
            <a:r>
              <a:rPr lang="en-US" dirty="0"/>
              <a:t>data </a:t>
            </a:r>
            <a:r>
              <a:rPr lang="en-US" dirty="0" smtClean="0"/>
              <a:t>from end</a:t>
            </a:r>
            <a:r>
              <a:rPr lang="en-US" dirty="0" smtClean="0"/>
              <a:t>-users </a:t>
            </a:r>
            <a:r>
              <a:rPr lang="en-US" dirty="0"/>
              <a:t>/ </a:t>
            </a:r>
            <a:r>
              <a:rPr lang="en-US" dirty="0" smtClean="0"/>
              <a:t>patients, other databases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Info on </a:t>
            </a:r>
            <a:r>
              <a:rPr lang="en-US" dirty="0"/>
              <a:t>medicine, location, and </a:t>
            </a:r>
            <a:r>
              <a:rPr lang="en-US" dirty="0" smtClean="0"/>
              <a:t>source </a:t>
            </a:r>
            <a:r>
              <a:rPr lang="en-US" dirty="0"/>
              <a:t>of the incidence </a:t>
            </a:r>
            <a:r>
              <a:rPr lang="en-US" dirty="0" smtClean="0"/>
              <a:t>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Flexible, customizable, independently verifiable </a:t>
            </a:r>
            <a:r>
              <a:rPr lang="en-US" dirty="0" smtClean="0"/>
              <a:t>– </a:t>
            </a:r>
            <a:r>
              <a:rPr lang="en-US" dirty="0" smtClean="0"/>
              <a:t>based on </a:t>
            </a:r>
            <a:r>
              <a:rPr lang="en-US" dirty="0" smtClean="0"/>
              <a:t>organizational </a:t>
            </a:r>
            <a:r>
              <a:rPr lang="en-US" dirty="0" smtClean="0"/>
              <a:t>/ individual needs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71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04935 0.0006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10" y="0"/>
            <a:ext cx="12332210" cy="69128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12800" y="152400"/>
            <a:ext cx="7955086" cy="1407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</a:rPr>
              <a:t>The power of reliable data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"/>
          <a:stretch/>
        </p:blipFill>
        <p:spPr>
          <a:xfrm>
            <a:off x="812798" y="2095760"/>
            <a:ext cx="8369268" cy="419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1993675"/>
            <a:ext cx="8369267" cy="4292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0" t="12293" r="3100"/>
          <a:stretch/>
        </p:blipFill>
        <p:spPr>
          <a:xfrm>
            <a:off x="812800" y="1875934"/>
            <a:ext cx="8369267" cy="4410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73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04935 0.000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04935 0.00069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10" y="0"/>
            <a:ext cx="12332210" cy="69128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43234" y="129356"/>
            <a:ext cx="7955086" cy="1407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0000"/>
                </a:solidFill>
              </a:rPr>
              <a:t>Thank you</a:t>
            </a:r>
            <a:endParaRPr lang="en-US" sz="6000" dirty="0">
              <a:solidFill>
                <a:srgbClr val="FF0000"/>
              </a:solidFill>
            </a:endParaRPr>
          </a:p>
        </p:txBody>
      </p:sp>
      <p:pic>
        <p:nvPicPr>
          <p:cNvPr id="3" name="Picture 2" descr="_DSC507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" y="1411113"/>
            <a:ext cx="7958667" cy="530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0.04935 0.000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t="6115" r="8841" b="6029"/>
          <a:stretch/>
        </p:blipFill>
        <p:spPr>
          <a:xfrm>
            <a:off x="-12700" y="25400"/>
            <a:ext cx="12331700" cy="6908800"/>
          </a:xfrm>
          <a:prstGeom prst="rect">
            <a:avLst/>
          </a:prstGeom>
        </p:spPr>
      </p:pic>
      <p:pic>
        <p:nvPicPr>
          <p:cNvPr id="6" name="Picture 5" descr="hospital-clip-art-161475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43" y="2353223"/>
            <a:ext cx="971391" cy="1174055"/>
          </a:xfrm>
          <a:prstGeom prst="rect">
            <a:avLst/>
          </a:prstGeom>
        </p:spPr>
      </p:pic>
      <p:pic>
        <p:nvPicPr>
          <p:cNvPr id="7" name="Picture 6" descr="stick_figure_patient_in_a_hospital_bed_0515-1104-2203-3136_SM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886" y="2400779"/>
            <a:ext cx="1402257" cy="1196593"/>
          </a:xfrm>
          <a:prstGeom prst="rect">
            <a:avLst/>
          </a:prstGeom>
        </p:spPr>
      </p:pic>
      <p:pic>
        <p:nvPicPr>
          <p:cNvPr id="8" name="Picture 7" descr="shipment-clipart-delivery_tru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04" y="2353223"/>
            <a:ext cx="1114612" cy="1067182"/>
          </a:xfrm>
          <a:prstGeom prst="rect">
            <a:avLst/>
          </a:prstGeom>
        </p:spPr>
      </p:pic>
      <p:pic>
        <p:nvPicPr>
          <p:cNvPr id="9" name="Picture 8" descr="pi7KR5zb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3" y="2353223"/>
            <a:ext cx="1302606" cy="1126577"/>
          </a:xfrm>
          <a:prstGeom prst="rect">
            <a:avLst/>
          </a:prstGeom>
        </p:spPr>
      </p:pic>
      <p:pic>
        <p:nvPicPr>
          <p:cNvPr id="10" name="Picture 9" descr="42586N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62" y="2296226"/>
            <a:ext cx="1184277" cy="13011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1669" y="4329836"/>
            <a:ext cx="5022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01641" y="4329836"/>
            <a:ext cx="5022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96531" y="4329836"/>
            <a:ext cx="5022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3.</a:t>
            </a:r>
          </a:p>
        </p:txBody>
      </p:sp>
      <p:pic>
        <p:nvPicPr>
          <p:cNvPr id="26" name="Picture 25" descr="images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07" y="4528835"/>
            <a:ext cx="1383619" cy="1341371"/>
          </a:xfrm>
          <a:prstGeom prst="rect">
            <a:avLst/>
          </a:prstGeom>
        </p:spPr>
      </p:pic>
      <p:pic>
        <p:nvPicPr>
          <p:cNvPr id="30" name="Picture 29" descr="0511-0902-1116-4515_Bubble_Pack_of_Pills_clipart_image.jpg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23" y="4629742"/>
            <a:ext cx="1263638" cy="1263638"/>
          </a:xfrm>
          <a:prstGeom prst="rect">
            <a:avLst/>
          </a:prstGeom>
        </p:spPr>
      </p:pic>
      <p:pic>
        <p:nvPicPr>
          <p:cNvPr id="31" name="Picture 30" descr="images-2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03" y="4647672"/>
            <a:ext cx="865389" cy="1222534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812800" y="152400"/>
            <a:ext cx="7955086" cy="1407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rgbClr val="FF0000"/>
                </a:solidFill>
              </a:rPr>
              <a:t>A complex problem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8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863"/>
            <a:ext cx="12332210" cy="691286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058332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rgbClr val="FF0000"/>
                </a:solidFill>
              </a:rPr>
              <a:t>Solution 1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058332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n instrument to detect counterfeiting by </a:t>
            </a:r>
          </a:p>
          <a:p>
            <a:pPr marL="0" indent="0">
              <a:buNone/>
            </a:pPr>
            <a:r>
              <a:rPr lang="en-US" dirty="0" smtClean="0"/>
              <a:t>chemical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8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71"/>
            <a:ext cx="12332210" cy="69128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12800" y="152400"/>
            <a:ext cx="7955086" cy="1407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rgbClr val="FF0000"/>
                </a:solidFill>
              </a:rPr>
              <a:t>ECB: </a:t>
            </a:r>
            <a:r>
              <a:rPr lang="en-US" sz="4800" dirty="0" smtClean="0">
                <a:solidFill>
                  <a:srgbClr val="FF0000"/>
                </a:solidFill>
              </a:rPr>
              <a:t>Our upgrades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127" y="1770341"/>
            <a:ext cx="34369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Replacement </a:t>
            </a:r>
            <a:r>
              <a:rPr lang="en-US" sz="2400" dirty="0">
                <a:solidFill>
                  <a:srgbClr val="FF0000"/>
                </a:solidFill>
              </a:rPr>
              <a:t>of </a:t>
            </a:r>
            <a:r>
              <a:rPr lang="en-US" sz="2400" dirty="0" smtClean="0">
                <a:solidFill>
                  <a:srgbClr val="FF0000"/>
                </a:solidFill>
              </a:rPr>
              <a:t>injection pump with manual feed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Lower cost</a:t>
            </a:r>
            <a:r>
              <a:rPr lang="en-US" sz="2400" dirty="0"/>
              <a:t> </a:t>
            </a:r>
            <a:r>
              <a:rPr lang="en-US" sz="2400" dirty="0" smtClean="0"/>
              <a:t>/ size / </a:t>
            </a:r>
            <a:r>
              <a:rPr lang="en-US" sz="2400" dirty="0" smtClean="0"/>
              <a:t>weight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22" y="1717067"/>
            <a:ext cx="2668215" cy="44555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05537" y="1823895"/>
            <a:ext cx="33939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Automated </a:t>
            </a:r>
            <a:r>
              <a:rPr lang="en-US" sz="2400" dirty="0">
                <a:solidFill>
                  <a:srgbClr val="FF0000"/>
                </a:solidFill>
              </a:rPr>
              <a:t>analysis 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sz="2400" dirty="0" smtClean="0"/>
              <a:t>Saves man hours</a:t>
            </a:r>
          </a:p>
          <a:p>
            <a:pPr algn="r">
              <a:spcAft>
                <a:spcPts val="600"/>
              </a:spcAft>
            </a:pPr>
            <a:r>
              <a:rPr lang="en-US" sz="2400" dirty="0" smtClean="0"/>
              <a:t>Increased reliability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57087" y="3484668"/>
            <a:ext cx="337603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Additional detection method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Conductivity based</a:t>
            </a: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628643" y="3448936"/>
            <a:ext cx="337603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Wizard tool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sz="2400" dirty="0" smtClean="0"/>
              <a:t>Lower </a:t>
            </a:r>
            <a:r>
              <a:rPr lang="en-US" sz="2400" dirty="0" smtClean="0"/>
              <a:t>operational </a:t>
            </a:r>
            <a:r>
              <a:rPr lang="en-US" sz="2400" dirty="0" smtClean="0"/>
              <a:t>costs</a:t>
            </a:r>
          </a:p>
          <a:p>
            <a:pPr algn="r">
              <a:spcAft>
                <a:spcPts val="600"/>
              </a:spcAft>
            </a:pPr>
            <a:r>
              <a:rPr lang="en-US" sz="2400" dirty="0" smtClean="0"/>
              <a:t>Capacity building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2585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04935 0.0007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-0.04935 0.00069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-0.04935 0.0007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  <p:bldP spid="9" grpId="0"/>
      <p:bldP spid="9" grpId="1"/>
      <p:bldP spid="10" grpId="0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71"/>
            <a:ext cx="12332210" cy="6912864"/>
          </a:xfrm>
          <a:prstGeom prst="rect">
            <a:avLst/>
          </a:prstGeom>
        </p:spPr>
      </p:pic>
      <p:pic>
        <p:nvPicPr>
          <p:cNvPr id="17" name="wizzar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152" r="29932"/>
          <a:stretch/>
        </p:blipFill>
        <p:spPr>
          <a:xfrm>
            <a:off x="1206340" y="1397413"/>
            <a:ext cx="3712793" cy="5231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812800" y="152400"/>
            <a:ext cx="7955086" cy="1407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rgbClr val="FF0000"/>
                </a:solidFill>
              </a:rPr>
              <a:t>Web based training tool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02" y="1559596"/>
            <a:ext cx="2668215" cy="445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4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71"/>
            <a:ext cx="12332210" cy="6912864"/>
          </a:xfrm>
          <a:prstGeom prst="rect">
            <a:avLst/>
          </a:prstGeom>
        </p:spPr>
      </p:pic>
      <p:pic>
        <p:nvPicPr>
          <p:cNvPr id="2" name="Picture 1" descr="C4D_electrode_wrap_bla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8" y="364505"/>
            <a:ext cx="3405597" cy="2480991"/>
          </a:xfrm>
          <a:prstGeom prst="rect">
            <a:avLst/>
          </a:prstGeom>
        </p:spPr>
      </p:pic>
      <p:pic>
        <p:nvPicPr>
          <p:cNvPr id="3" name="Picture 2" descr="Slack for iOS Upload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460" y="1775496"/>
            <a:ext cx="6196600" cy="46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6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71"/>
            <a:ext cx="12332210" cy="6912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143000"/>
            <a:ext cx="7507111" cy="5630333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12800" y="152400"/>
            <a:ext cx="7955086" cy="1407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rgbClr val="FF0000"/>
                </a:solidFill>
              </a:rPr>
              <a:t>Automated analysis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6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863"/>
            <a:ext cx="12332210" cy="691286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058332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rgbClr val="FF0000"/>
                </a:solidFill>
              </a:rPr>
              <a:t>Solution 2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058332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Secure tracking of </a:t>
            </a:r>
            <a:r>
              <a:rPr lang="en-US" b="1" dirty="0" smtClean="0"/>
              <a:t>supply chain </a:t>
            </a:r>
            <a:r>
              <a:rPr lang="en-US" dirty="0" smtClean="0"/>
              <a:t>from manufacturer to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7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0.00069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10" y="0"/>
            <a:ext cx="12332210" cy="6912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09" y="2822223"/>
            <a:ext cx="938988" cy="938988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25" idx="1"/>
          </p:cNvCxnSpPr>
          <p:nvPr/>
        </p:nvCxnSpPr>
        <p:spPr>
          <a:xfrm>
            <a:off x="2435771" y="3291716"/>
            <a:ext cx="725906" cy="1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54" y="2386966"/>
            <a:ext cx="1517193" cy="26117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87" y="2517213"/>
            <a:ext cx="1341738" cy="13417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77" y="2517213"/>
            <a:ext cx="1549012" cy="1549008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812800" y="152400"/>
            <a:ext cx="7955086" cy="1407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rgbClr val="FF0000"/>
                </a:solidFill>
              </a:rPr>
              <a:t>The system at a glance</a:t>
            </a:r>
            <a:endParaRPr lang="en-US" sz="4800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636537" y="3761211"/>
            <a:ext cx="2422" cy="623097"/>
          </a:xfrm>
          <a:prstGeom prst="straightConnector1">
            <a:avLst/>
          </a:prstGeom>
          <a:ln w="38100">
            <a:solidFill>
              <a:srgbClr val="E84A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7" y="4458954"/>
            <a:ext cx="1079441" cy="1079441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353733" y="4998674"/>
            <a:ext cx="100753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30" y="4484117"/>
            <a:ext cx="1079441" cy="1079441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4799236" y="3300550"/>
            <a:ext cx="725906" cy="1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991350" y="3761211"/>
            <a:ext cx="2422" cy="623097"/>
          </a:xfrm>
          <a:prstGeom prst="straightConnector1">
            <a:avLst/>
          </a:prstGeom>
          <a:ln w="38100">
            <a:solidFill>
              <a:srgbClr val="E84A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166103" y="3761211"/>
            <a:ext cx="2422" cy="623097"/>
          </a:xfrm>
          <a:prstGeom prst="straightConnector1">
            <a:avLst/>
          </a:prstGeom>
          <a:ln w="38100">
            <a:solidFill>
              <a:srgbClr val="E84A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82" y="4484117"/>
            <a:ext cx="1079441" cy="1079441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569522" y="5001778"/>
            <a:ext cx="100753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42" y="1546809"/>
            <a:ext cx="896190" cy="8900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28" y="1559596"/>
            <a:ext cx="896190" cy="89009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3" y="1546809"/>
            <a:ext cx="896190" cy="890093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H="1">
            <a:off x="6883463" y="4147794"/>
            <a:ext cx="545467" cy="543582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901747" y="4484117"/>
            <a:ext cx="527183" cy="56721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980387" y="4422016"/>
            <a:ext cx="5799259" cy="120629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ight Green Check Mark clip art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42" y="5749837"/>
            <a:ext cx="401283" cy="386569"/>
          </a:xfrm>
          <a:prstGeom prst="rect">
            <a:avLst/>
          </a:prstGeom>
        </p:spPr>
      </p:pic>
      <p:pic>
        <p:nvPicPr>
          <p:cNvPr id="54" name="Picture 53" descr="Light Green Check Mark clip art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406" y="5748285"/>
            <a:ext cx="401283" cy="386569"/>
          </a:xfrm>
          <a:prstGeom prst="rect">
            <a:avLst/>
          </a:prstGeom>
        </p:spPr>
      </p:pic>
      <p:pic>
        <p:nvPicPr>
          <p:cNvPr id="55" name="Picture 54" descr="Light Green Check Mark clip art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42" y="5748285"/>
            <a:ext cx="401283" cy="386569"/>
          </a:xfrm>
          <a:prstGeom prst="rect">
            <a:avLst/>
          </a:prstGeom>
        </p:spPr>
      </p:pic>
      <p:pic>
        <p:nvPicPr>
          <p:cNvPr id="56" name="Picture 55" descr="Light Green Check Mark clip art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18" y="3330934"/>
            <a:ext cx="670601" cy="64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8985 0.0018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18789 -0.0018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1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0.1694 0.23889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242</Words>
  <Application>Microsoft Macintosh PowerPoint</Application>
  <PresentationFormat>Custom</PresentationFormat>
  <Paragraphs>50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Roice Fulton</dc:creator>
  <cp:lastModifiedBy>Amit Navindgi</cp:lastModifiedBy>
  <cp:revision>56</cp:revision>
  <dcterms:created xsi:type="dcterms:W3CDTF">2015-10-03T09:40:28Z</dcterms:created>
  <dcterms:modified xsi:type="dcterms:W3CDTF">2015-10-04T16:47:48Z</dcterms:modified>
</cp:coreProperties>
</file>